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04" r:id="rId3"/>
    <p:sldId id="279" r:id="rId4"/>
    <p:sldId id="306" r:id="rId5"/>
    <p:sldId id="281" r:id="rId6"/>
    <p:sldId id="308" r:id="rId7"/>
    <p:sldId id="285" r:id="rId8"/>
    <p:sldId id="310" r:id="rId9"/>
    <p:sldId id="286" r:id="rId10"/>
    <p:sldId id="287" r:id="rId11"/>
    <p:sldId id="311" r:id="rId12"/>
    <p:sldId id="313" r:id="rId13"/>
    <p:sldId id="315" r:id="rId14"/>
    <p:sldId id="291" r:id="rId15"/>
    <p:sldId id="295" r:id="rId16"/>
    <p:sldId id="298" r:id="rId17"/>
    <p:sldId id="299" r:id="rId18"/>
    <p:sldId id="316" r:id="rId19"/>
    <p:sldId id="317" r:id="rId20"/>
    <p:sldId id="296" r:id="rId21"/>
    <p:sldId id="297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88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397F6-1A2D-4668-B21F-B8C0F16DE691}" type="datetimeFigureOut">
              <a:rPr lang="ru-RU" smtClean="0"/>
              <a:t>01.02.2026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FBC0F-B447-4194-B061-E4A827CB34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397F6-1A2D-4668-B21F-B8C0F16DE691}" type="datetimeFigureOut">
              <a:rPr lang="ru-RU" smtClean="0"/>
              <a:t>01.02.2026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FBC0F-B447-4194-B061-E4A827CB34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397F6-1A2D-4668-B21F-B8C0F16DE691}" type="datetimeFigureOut">
              <a:rPr lang="ru-RU" smtClean="0"/>
              <a:t>01.02.2026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FBC0F-B447-4194-B061-E4A827CB34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397F6-1A2D-4668-B21F-B8C0F16DE691}" type="datetimeFigureOut">
              <a:rPr lang="ru-RU" smtClean="0"/>
              <a:t>01.02.2026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FBC0F-B447-4194-B061-E4A827CB34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397F6-1A2D-4668-B21F-B8C0F16DE691}" type="datetimeFigureOut">
              <a:rPr lang="ru-RU" smtClean="0"/>
              <a:t>01.02.2026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FBC0F-B447-4194-B061-E4A827CB34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397F6-1A2D-4668-B21F-B8C0F16DE691}" type="datetimeFigureOut">
              <a:rPr lang="ru-RU" smtClean="0"/>
              <a:t>01.02.2026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FBC0F-B447-4194-B061-E4A827CB34D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397F6-1A2D-4668-B21F-B8C0F16DE691}" type="datetimeFigureOut">
              <a:rPr lang="ru-RU" smtClean="0"/>
              <a:t>01.02.2026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FBC0F-B447-4194-B061-E4A827CB34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397F6-1A2D-4668-B21F-B8C0F16DE691}" type="datetimeFigureOut">
              <a:rPr lang="ru-RU" smtClean="0"/>
              <a:t>01.02.2026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FBC0F-B447-4194-B061-E4A827CB34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397F6-1A2D-4668-B21F-B8C0F16DE691}" type="datetimeFigureOut">
              <a:rPr lang="ru-RU" smtClean="0"/>
              <a:t>01.02.2026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FBC0F-B447-4194-B061-E4A827CB34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397F6-1A2D-4668-B21F-B8C0F16DE691}" type="datetimeFigureOut">
              <a:rPr lang="ru-RU" smtClean="0"/>
              <a:t>01.02.2026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06FBC0F-B447-4194-B061-E4A827CB34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397F6-1A2D-4668-B21F-B8C0F16DE691}" type="datetimeFigureOut">
              <a:rPr lang="ru-RU" smtClean="0"/>
              <a:t>01.02.2026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FBC0F-B447-4194-B061-E4A827CB34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557397F6-1A2D-4668-B21F-B8C0F16DE691}" type="datetimeFigureOut">
              <a:rPr lang="ru-RU" smtClean="0"/>
              <a:t>01.02.2026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A06FBC0F-B447-4194-B061-E4A827CB34D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2800" dirty="0" smtClean="0"/>
              <a:t>Использование приёма технологии </a:t>
            </a:r>
            <a:r>
              <a:rPr lang="ru-RU" sz="2800" dirty="0" err="1" smtClean="0"/>
              <a:t>синквейна</a:t>
            </a:r>
            <a:r>
              <a:rPr lang="ru-RU" sz="2800" dirty="0" smtClean="0"/>
              <a:t> как инновационного метода на уроках русского языка и литературы</a:t>
            </a:r>
            <a:endParaRPr lang="ru-RU" sz="2800" dirty="0"/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58727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4575408"/>
          </a:xfrm>
        </p:spPr>
        <p:txBody>
          <a:bodyPr/>
          <a:lstStyle/>
          <a:p>
            <a:pPr algn="ctr"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latin typeface="Times New Roman"/>
                <a:ea typeface="Times New Roman"/>
              </a:rPr>
              <a:t>Школа</a:t>
            </a:r>
            <a:r>
              <a:rPr lang="ru-RU" dirty="0">
                <a:latin typeface="Times New Roman"/>
                <a:ea typeface="Times New Roman"/>
              </a:rPr>
              <a:t/>
            </a:r>
            <a:br>
              <a:rPr lang="ru-RU" dirty="0">
                <a:latin typeface="Times New Roman"/>
                <a:ea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Любимая, 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родная</a:t>
            </a:r>
            <a:r>
              <a:rPr lang="ru-RU" dirty="0">
                <a:latin typeface="Times New Roman"/>
                <a:ea typeface="Times New Roman"/>
              </a:rPr>
              <a:t/>
            </a:r>
            <a:br>
              <a:rPr lang="ru-RU" dirty="0">
                <a:latin typeface="Times New Roman"/>
                <a:ea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Учимся, радуемся, дружим</a:t>
            </a:r>
            <a:r>
              <a:rPr lang="ru-RU" dirty="0">
                <a:latin typeface="Times New Roman"/>
                <a:ea typeface="Times New Roman"/>
              </a:rPr>
              <a:t/>
            </a:r>
            <a:br>
              <a:rPr lang="ru-RU" dirty="0">
                <a:latin typeface="Times New Roman"/>
                <a:ea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В школе мы учимся</a:t>
            </a:r>
            <a:r>
              <a:rPr lang="ru-RU" dirty="0">
                <a:latin typeface="Times New Roman"/>
                <a:ea typeface="Times New Roman"/>
              </a:rPr>
              <a:t/>
            </a:r>
            <a:br>
              <a:rPr lang="ru-RU" dirty="0">
                <a:latin typeface="Times New Roman"/>
                <a:ea typeface="Times New Roman"/>
              </a:rPr>
            </a:br>
            <a:r>
              <a:rPr lang="ru-RU" b="1" dirty="0">
                <a:solidFill>
                  <a:srgbClr val="000000"/>
                </a:solidFill>
                <a:latin typeface="Times New Roman"/>
                <a:ea typeface="Times New Roman"/>
              </a:rPr>
              <a:t>Второй дом.</a:t>
            </a:r>
            <a:r>
              <a:rPr lang="ru-RU" b="1" dirty="0">
                <a:latin typeface="Times New Roman"/>
                <a:ea typeface="Times New Roman"/>
              </a:rPr>
              <a:t/>
            </a:r>
            <a:br>
              <a:rPr lang="ru-RU" b="1" dirty="0">
                <a:latin typeface="Times New Roman"/>
                <a:ea typeface="Times New Roman"/>
              </a:rPr>
            </a:b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4284142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65760"/>
            <a:ext cx="8352928" cy="5799544"/>
          </a:xfrm>
        </p:spPr>
        <p:txBody>
          <a:bodyPr/>
          <a:lstStyle/>
          <a:p>
            <a:pPr indent="450215" algn="ctr">
              <a:lnSpc>
                <a:spcPct val="150000"/>
              </a:lnSpc>
              <a:spcAft>
                <a:spcPts val="750"/>
              </a:spcAft>
            </a:pPr>
            <a:r>
              <a:rPr lang="ru-RU" sz="1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цель использования </a:t>
            </a:r>
            <a:r>
              <a:rPr lang="ru-RU" sz="1800" b="1" dirty="0" err="1" smtClean="0">
                <a:solidFill>
                  <a:srgbClr val="FF0000"/>
                </a:solidFill>
                <a:latin typeface="Times New Roman"/>
                <a:ea typeface="Times New Roman"/>
              </a:rPr>
              <a:t>синквейнКА</a:t>
            </a:r>
            <a:r>
              <a:rPr lang="ru-RU" sz="1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ru-RU" sz="1800" b="1" dirty="0">
                <a:solidFill>
                  <a:srgbClr val="FF0000"/>
                </a:solidFill>
                <a:latin typeface="Times New Roman"/>
                <a:ea typeface="Times New Roman"/>
              </a:rPr>
              <a:t>на </a:t>
            </a:r>
            <a:r>
              <a:rPr lang="ru-RU" sz="1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уроке</a:t>
            </a:r>
            <a:r>
              <a:rPr lang="ru-RU" sz="1800" b="1" dirty="0">
                <a:solidFill>
                  <a:srgbClr val="FF0000"/>
                </a:solidFill>
                <a:latin typeface="Times New Roman"/>
                <a:ea typeface="Times New Roman"/>
              </a:rPr>
              <a:t/>
            </a:r>
            <a:br>
              <a:rPr lang="ru-RU" sz="1800" b="1" dirty="0">
                <a:solidFill>
                  <a:srgbClr val="FF0000"/>
                </a:solidFill>
                <a:latin typeface="Times New Roman"/>
                <a:ea typeface="Times New Roman"/>
              </a:rPr>
            </a:br>
            <a:r>
              <a:rPr lang="ru-RU" sz="1800" b="1" dirty="0">
                <a:solidFill>
                  <a:srgbClr val="000000"/>
                </a:solidFill>
                <a:latin typeface="Times New Roman"/>
                <a:ea typeface="Times New Roman"/>
              </a:rPr>
              <a:t>1.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Умение написать это короткое литературное произведение развивает речь детей, обогащает словарный запас.</a:t>
            </a:r>
            <a:r>
              <a:rPr lang="ru-RU" sz="1800" dirty="0">
                <a:latin typeface="Times New Roman"/>
                <a:ea typeface="Times New Roman"/>
              </a:rPr>
              <a:t/>
            </a:r>
            <a:br>
              <a:rPr lang="ru-RU" sz="1800" dirty="0">
                <a:latin typeface="Times New Roman"/>
                <a:ea typeface="Times New Roman"/>
              </a:rPr>
            </a:br>
            <a:r>
              <a:rPr lang="ru-RU" sz="1800" b="1" dirty="0">
                <a:solidFill>
                  <a:srgbClr val="000000"/>
                </a:solidFill>
                <a:latin typeface="Times New Roman"/>
                <a:ea typeface="Times New Roman"/>
              </a:rPr>
              <a:t>2.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Составление </a:t>
            </a:r>
            <a:r>
              <a:rPr lang="ru-RU" sz="1800" dirty="0" err="1">
                <a:solidFill>
                  <a:srgbClr val="000000"/>
                </a:solidFill>
                <a:latin typeface="Times New Roman"/>
                <a:ea typeface="Times New Roman"/>
              </a:rPr>
              <a:t>синквейна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 требует от ученика умения находить в учебном материале наиболее важные элементы, делать выводы и выражать всё это в кратких заключениях, то есть подготавливает их к краткому пересказу.</a:t>
            </a:r>
            <a:r>
              <a:rPr lang="ru-RU" sz="1800" dirty="0">
                <a:latin typeface="Times New Roman"/>
                <a:ea typeface="Times New Roman"/>
              </a:rPr>
              <a:t/>
            </a:r>
            <a:br>
              <a:rPr lang="ru-RU" sz="1800" dirty="0">
                <a:latin typeface="Times New Roman"/>
                <a:ea typeface="Times New Roman"/>
              </a:rPr>
            </a:br>
            <a:r>
              <a:rPr lang="ru-RU" sz="1800" b="1" dirty="0">
                <a:solidFill>
                  <a:srgbClr val="000000"/>
                </a:solidFill>
                <a:latin typeface="Times New Roman"/>
                <a:ea typeface="Times New Roman"/>
              </a:rPr>
              <a:t>3. 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Автор </a:t>
            </a:r>
            <a:r>
              <a:rPr lang="ru-RU" sz="1800" dirty="0" err="1">
                <a:solidFill>
                  <a:srgbClr val="000000"/>
                </a:solidFill>
                <a:latin typeface="Times New Roman"/>
                <a:ea typeface="Times New Roman"/>
              </a:rPr>
              <a:t>синквейна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 должен </a:t>
            </a:r>
            <a:r>
              <a:rPr lang="ru-RU" sz="1800" b="1" dirty="0">
                <a:solidFill>
                  <a:srgbClr val="000000"/>
                </a:solidFill>
                <a:latin typeface="Times New Roman"/>
                <a:ea typeface="Times New Roman"/>
              </a:rPr>
              <a:t>обладать глубоким знанием темы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, иметь по ней собственное мнение и высказать его по определённым правилам, таким образом учит формулировать идею(ключевую фразу).</a:t>
            </a:r>
            <a:r>
              <a:rPr lang="ru-RU" sz="1800" dirty="0">
                <a:latin typeface="Times New Roman"/>
                <a:ea typeface="Times New Roman"/>
              </a:rPr>
              <a:t/>
            </a:r>
            <a:br>
              <a:rPr lang="ru-RU" sz="1800" dirty="0">
                <a:latin typeface="Times New Roman"/>
                <a:ea typeface="Times New Roman"/>
              </a:rPr>
            </a:br>
            <a:r>
              <a:rPr lang="ru-RU" sz="1800" b="1" dirty="0">
                <a:solidFill>
                  <a:srgbClr val="000000"/>
                </a:solidFill>
                <a:latin typeface="Times New Roman"/>
                <a:ea typeface="Times New Roman"/>
              </a:rPr>
              <a:t>4. 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Позволяет почувствовать себя хоть на мгновение творцом.</a:t>
            </a:r>
            <a:r>
              <a:rPr lang="ru-RU" sz="1800" dirty="0">
                <a:latin typeface="Times New Roman"/>
                <a:ea typeface="Times New Roman"/>
              </a:rPr>
              <a:t/>
            </a:r>
            <a:br>
              <a:rPr lang="ru-RU" sz="1800" dirty="0">
                <a:latin typeface="Times New Roman"/>
                <a:ea typeface="Times New Roman"/>
              </a:rPr>
            </a:br>
            <a:r>
              <a:rPr lang="ru-RU" sz="1800" b="1" dirty="0">
                <a:solidFill>
                  <a:srgbClr val="000000"/>
                </a:solidFill>
                <a:latin typeface="Times New Roman"/>
                <a:ea typeface="Times New Roman"/>
              </a:rPr>
              <a:t>5. 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Получается у всех.</a:t>
            </a:r>
            <a:r>
              <a:rPr lang="ru-RU" sz="1800" dirty="0">
                <a:latin typeface="Times New Roman"/>
                <a:ea typeface="Times New Roman"/>
              </a:rPr>
              <a:t/>
            </a:r>
            <a:br>
              <a:rPr lang="ru-RU" sz="1800" dirty="0">
                <a:latin typeface="Times New Roman"/>
                <a:ea typeface="Times New Roman"/>
              </a:rPr>
            </a:b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40385960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332656"/>
            <a:ext cx="7520940" cy="5439504"/>
          </a:xfrm>
        </p:spPr>
        <p:txBody>
          <a:bodyPr/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Работа с </a:t>
            </a:r>
            <a:r>
              <a:rPr lang="ru-RU" sz="2400" b="1" dirty="0" err="1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синквейном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может быть различной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: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ru-RU" sz="2400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2400" b="1" dirty="0">
                <a:solidFill>
                  <a:srgbClr val="181818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·</a:t>
            </a:r>
            <a:r>
              <a:rPr lang="ru-RU" sz="2400" dirty="0">
                <a:solidFill>
                  <a:srgbClr val="181818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       Это составление нового </a:t>
            </a:r>
            <a:r>
              <a:rPr lang="ru-RU" sz="2400" dirty="0" err="1">
                <a:solidFill>
                  <a:srgbClr val="181818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синквейна</a:t>
            </a:r>
            <a:r>
              <a:rPr lang="ru-RU" sz="2400" dirty="0">
                <a:solidFill>
                  <a:srgbClr val="181818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.</a:t>
            </a: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2400" b="1" dirty="0">
                <a:solidFill>
                  <a:srgbClr val="181818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·</a:t>
            </a:r>
            <a:r>
              <a:rPr lang="ru-RU" sz="2400" dirty="0">
                <a:solidFill>
                  <a:srgbClr val="181818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       Составление краткого рассказа по готовому </a:t>
            </a:r>
            <a:r>
              <a:rPr lang="ru-RU" sz="2400" dirty="0" err="1">
                <a:solidFill>
                  <a:srgbClr val="181818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синквейну</a:t>
            </a:r>
            <a:r>
              <a:rPr lang="ru-RU" sz="2400" dirty="0">
                <a:solidFill>
                  <a:srgbClr val="181818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с использованием слов и фраз, входящих в состав </a:t>
            </a:r>
            <a:r>
              <a:rPr lang="ru-RU" sz="2400" dirty="0" err="1">
                <a:solidFill>
                  <a:srgbClr val="181818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синквейна</a:t>
            </a:r>
            <a:r>
              <a:rPr lang="ru-RU" sz="2400" dirty="0">
                <a:solidFill>
                  <a:srgbClr val="181818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.</a:t>
            </a: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2400" b="1" dirty="0">
                <a:solidFill>
                  <a:srgbClr val="181818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·  </a:t>
            </a:r>
            <a:r>
              <a:rPr lang="ru-RU" sz="2400" dirty="0">
                <a:solidFill>
                  <a:srgbClr val="181818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     Коррекция и совершенствование готового </a:t>
            </a:r>
            <a:r>
              <a:rPr lang="ru-RU" sz="2400" dirty="0" err="1">
                <a:solidFill>
                  <a:srgbClr val="181818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синквейна</a:t>
            </a:r>
            <a:r>
              <a:rPr lang="ru-RU" sz="2400" dirty="0">
                <a:solidFill>
                  <a:srgbClr val="181818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.</a:t>
            </a:r>
            <a: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2400" b="1" dirty="0">
                <a:solidFill>
                  <a:srgbClr val="181818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· </a:t>
            </a:r>
            <a:r>
              <a:rPr lang="ru-RU" sz="2400" dirty="0">
                <a:solidFill>
                  <a:srgbClr val="181818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      Анализ неполного </a:t>
            </a:r>
            <a:r>
              <a:rPr lang="ru-RU" sz="2400" dirty="0" err="1">
                <a:solidFill>
                  <a:srgbClr val="181818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синквейна</a:t>
            </a:r>
            <a:r>
              <a:rPr lang="ru-RU" sz="2400" dirty="0">
                <a:solidFill>
                  <a:srgbClr val="181818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без указания темы и определение названия темы этого </a:t>
            </a:r>
            <a:r>
              <a:rPr lang="ru-RU" sz="2400" dirty="0" err="1">
                <a:solidFill>
                  <a:srgbClr val="181818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синквейна</a:t>
            </a:r>
            <a:r>
              <a:rPr lang="ru-RU" sz="2400" dirty="0">
                <a:solidFill>
                  <a:srgbClr val="181818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.</a:t>
            </a:r>
            <a:endParaRPr lang="ru-RU" sz="2400" dirty="0">
              <a:effectLst/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66066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079464"/>
          </a:xfrm>
        </p:spPr>
        <p:txBody>
          <a:bodyPr/>
          <a:lstStyle/>
          <a:p>
            <a:pPr marL="685800" algn="ctr">
              <a:spcAft>
                <a:spcPts val="750"/>
              </a:spcAft>
            </a:pPr>
            <a:r>
              <a:rPr lang="ru-RU" b="1" dirty="0">
                <a:solidFill>
                  <a:srgbClr val="FF0000"/>
                </a:solidFill>
                <a:latin typeface="Times New Roman"/>
                <a:ea typeface="Times New Roman"/>
              </a:rPr>
              <a:t>Пётр 1</a:t>
            </a:r>
            <a:r>
              <a:rPr lang="ru-RU" sz="2000" dirty="0">
                <a:latin typeface="Times New Roman"/>
                <a:ea typeface="Times New Roman"/>
              </a:rPr>
              <a:t/>
            </a:r>
            <a:br>
              <a:rPr lang="ru-RU" sz="2000" dirty="0">
                <a:latin typeface="Times New Roman"/>
                <a:ea typeface="Times New Roman"/>
              </a:rPr>
            </a:b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Целеустремлённый, прогрессивный</a:t>
            </a:r>
            <a:r>
              <a:rPr lang="ru-RU" sz="2000" dirty="0">
                <a:latin typeface="Times New Roman"/>
                <a:ea typeface="Times New Roman"/>
              </a:rPr>
              <a:t/>
            </a:r>
            <a:br>
              <a:rPr lang="ru-RU" sz="2000" dirty="0">
                <a:latin typeface="Times New Roman"/>
                <a:ea typeface="Times New Roman"/>
              </a:rPr>
            </a:b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Преобразовывал, укреплял, развивал</a:t>
            </a:r>
            <a:r>
              <a:rPr lang="ru-RU" sz="2400" dirty="0">
                <a:latin typeface="Times New Roman"/>
                <a:ea typeface="Times New Roman"/>
              </a:rPr>
              <a:t/>
            </a:r>
            <a:br>
              <a:rPr lang="ru-RU" sz="2400" dirty="0">
                <a:latin typeface="Times New Roman"/>
                <a:ea typeface="Times New Roman"/>
              </a:rPr>
            </a:b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Основал морской флот</a:t>
            </a:r>
            <a:r>
              <a:rPr lang="ru-RU" sz="2000" dirty="0">
                <a:latin typeface="Times New Roman"/>
                <a:ea typeface="Times New Roman"/>
              </a:rPr>
              <a:t/>
            </a:r>
            <a:br>
              <a:rPr lang="ru-RU" sz="2000" dirty="0">
                <a:latin typeface="Times New Roman"/>
                <a:ea typeface="Times New Roman"/>
              </a:rPr>
            </a:br>
            <a:r>
              <a:rPr lang="ru-RU" b="1" dirty="0">
                <a:solidFill>
                  <a:srgbClr val="FF0000"/>
                </a:solidFill>
                <a:latin typeface="Times New Roman"/>
                <a:ea typeface="Times New Roman"/>
              </a:rPr>
              <a:t>Российский император</a:t>
            </a:r>
            <a:r>
              <a:rPr lang="ru-RU" sz="2000" dirty="0">
                <a:latin typeface="Times New Roman"/>
                <a:ea typeface="Times New Roman"/>
              </a:rPr>
              <a:t/>
            </a:r>
            <a:br>
              <a:rPr lang="ru-RU" sz="2000" dirty="0">
                <a:latin typeface="Times New Roman"/>
                <a:ea typeface="Times New Roman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08550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295488"/>
          </a:xfrm>
        </p:spPr>
        <p:txBody>
          <a:bodyPr/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 6–7 классах ученики могут работать с неполным </a:t>
            </a:r>
            <a:r>
              <a:rPr lang="ru-RU" dirty="0" err="1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синквейном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для определения отсутствующей 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части</a:t>
            </a:r>
            <a:r>
              <a:rPr lang="ru-RU" dirty="0" smtClean="0">
                <a:solidFill>
                  <a:srgbClr val="000000"/>
                </a:solidFill>
                <a:ea typeface="Times New Roman"/>
              </a:rPr>
              <a:t/>
            </a:r>
            <a:br>
              <a:rPr lang="ru-RU" dirty="0" smtClean="0">
                <a:solidFill>
                  <a:srgbClr val="000000"/>
                </a:solidFill>
                <a:ea typeface="Times New Roman"/>
              </a:rPr>
            </a:br>
            <a:r>
              <a:rPr lang="ru-RU" dirty="0" smtClean="0">
                <a:solidFill>
                  <a:srgbClr val="000000"/>
                </a:solidFill>
                <a:ea typeface="Times New Roman"/>
              </a:rPr>
              <a:t/>
            </a:r>
            <a:br>
              <a:rPr lang="ru-RU" dirty="0" smtClean="0">
                <a:solidFill>
                  <a:srgbClr val="000000"/>
                </a:solidFill>
                <a:ea typeface="Times New Roman"/>
              </a:rPr>
            </a:br>
            <a:r>
              <a:rPr lang="ru-RU" dirty="0" smtClean="0">
                <a:solidFill>
                  <a:srgbClr val="181818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_______?_______</a:t>
            </a:r>
            <a:r>
              <a:rPr lang="ru-RU" sz="2000" dirty="0"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ru-RU" sz="2000" dirty="0"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dirty="0">
                <a:solidFill>
                  <a:srgbClr val="181818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Глупый,  несчастный.</a:t>
            </a:r>
            <a:r>
              <a:rPr lang="ru-RU" sz="2000" dirty="0"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ru-RU" sz="2000" dirty="0"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dirty="0">
                <a:solidFill>
                  <a:srgbClr val="181818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Подчиняется,  бездельничает,  предает.</a:t>
            </a:r>
            <a:r>
              <a:rPr lang="ru-RU" sz="2000" dirty="0"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ru-RU" sz="2000" dirty="0"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dirty="0">
                <a:solidFill>
                  <a:srgbClr val="181818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“Не хочу учиться – хочу жениться!”</a:t>
            </a:r>
            <a:r>
              <a:rPr lang="ru-RU" sz="2000" dirty="0"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ru-RU" sz="2000" dirty="0"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Недоросль.</a:t>
            </a:r>
            <a:r>
              <a:rPr lang="ru-RU" sz="2000" dirty="0"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ru-RU" sz="2000" dirty="0">
                <a:latin typeface="Times New Roman" pitchFamily="18" charset="0"/>
                <a:ea typeface="Calibri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93784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4935448"/>
          </a:xfrm>
        </p:spPr>
        <p:txBody>
          <a:bodyPr/>
          <a:lstStyle/>
          <a:p>
            <a:pPr algn="ctr">
              <a:spcAft>
                <a:spcPts val="75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______</a:t>
            </a:r>
            <a:r>
              <a:rPr lang="ru-RU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?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_____</a:t>
            </a:r>
            <a:b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</a:b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Лексические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, контекстуальные</a:t>
            </a: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Обогащают, учат, помогают</a:t>
            </a: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Они делают нашу речь красивой</a:t>
            </a:r>
            <a: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ru-RU" sz="2000" dirty="0"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Лексика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6810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486344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4A4A4A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______________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?</a:t>
            </a:r>
            <a:r>
              <a:rPr lang="ru-RU" dirty="0" smtClean="0">
                <a:solidFill>
                  <a:srgbClr val="4A4A4A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_________</a:t>
            </a:r>
            <a:br>
              <a:rPr lang="ru-RU" dirty="0" smtClean="0">
                <a:solidFill>
                  <a:srgbClr val="4A4A4A"/>
                </a:solidFill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dirty="0" smtClean="0">
                <a:solidFill>
                  <a:srgbClr val="4A4A4A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переходный</a:t>
            </a:r>
            <a:r>
              <a:rPr lang="ru-RU" dirty="0">
                <a:solidFill>
                  <a:srgbClr val="4A4A4A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возвратный</a:t>
            </a:r>
            <a:br>
              <a:rPr lang="ru-RU" dirty="0">
                <a:solidFill>
                  <a:srgbClr val="4A4A4A"/>
                </a:solidFill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dirty="0">
                <a:solidFill>
                  <a:srgbClr val="4A4A4A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объединяет, выступает, употребляется</a:t>
            </a:r>
            <a:br>
              <a:rPr lang="ru-RU" dirty="0">
                <a:solidFill>
                  <a:srgbClr val="4A4A4A"/>
                </a:solidFill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dirty="0">
                <a:solidFill>
                  <a:srgbClr val="4A4A4A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обозначает действие или состояние</a:t>
            </a:r>
            <a:br>
              <a:rPr lang="ru-RU" dirty="0">
                <a:solidFill>
                  <a:srgbClr val="4A4A4A"/>
                </a:solidFill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что делать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?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77580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4935448"/>
          </a:xfrm>
        </p:spPr>
        <p:txBody>
          <a:bodyPr/>
          <a:lstStyle/>
          <a:p>
            <a:pPr algn="ctr">
              <a:spcAft>
                <a:spcPts val="750"/>
              </a:spcAft>
            </a:pPr>
            <a:r>
              <a:rPr lang="ru-RU" dirty="0" smtClean="0">
                <a:solidFill>
                  <a:srgbClr val="4A4A4A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___________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?</a:t>
            </a:r>
            <a:r>
              <a:rPr lang="ru-RU" dirty="0" smtClean="0">
                <a:solidFill>
                  <a:srgbClr val="4A4A4A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_________</a:t>
            </a:r>
            <a:br>
              <a:rPr lang="ru-RU" dirty="0" smtClean="0">
                <a:solidFill>
                  <a:srgbClr val="4A4A4A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dirty="0" smtClean="0">
                <a:solidFill>
                  <a:srgbClr val="4A4A4A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неизменяемое</a:t>
            </a:r>
            <a:r>
              <a:rPr lang="ru-RU" dirty="0">
                <a:solidFill>
                  <a:srgbClr val="4A4A4A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, самостоятельное</a:t>
            </a:r>
            <a:br>
              <a:rPr lang="ru-RU" dirty="0">
                <a:solidFill>
                  <a:srgbClr val="4A4A4A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dirty="0">
                <a:solidFill>
                  <a:srgbClr val="4A4A4A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принадлежит, обозначает, примыкает</a:t>
            </a:r>
            <a:br>
              <a:rPr lang="ru-RU" dirty="0">
                <a:solidFill>
                  <a:srgbClr val="4A4A4A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dirty="0">
                <a:solidFill>
                  <a:srgbClr val="4A4A4A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соединяет в себе признаки глагола и наречия</a:t>
            </a:r>
            <a:br>
              <a:rPr lang="ru-RU" dirty="0">
                <a:solidFill>
                  <a:srgbClr val="4A4A4A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b="1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форма глагола</a:t>
            </a:r>
            <a:r>
              <a:rPr lang="ru-RU" sz="3600" dirty="0"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ru-RU" sz="3600" dirty="0">
                <a:latin typeface="Times New Roman" pitchFamily="18" charset="0"/>
                <a:ea typeface="Times New Roman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63880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007456"/>
          </a:xfrm>
        </p:spPr>
        <p:txBody>
          <a:bodyPr/>
          <a:lstStyle/>
          <a:p>
            <a:pPr algn="ctr">
              <a:lnSpc>
                <a:spcPct val="150000"/>
              </a:lnSpc>
              <a:spcBef>
                <a:spcPts val="750"/>
              </a:spcBef>
              <a:spcAft>
                <a:spcPts val="750"/>
              </a:spcAft>
            </a:pPr>
            <a:r>
              <a:rPr lang="ru-RU" dirty="0">
                <a:solidFill>
                  <a:srgbClr val="4A4A4A"/>
                </a:solidFill>
                <a:latin typeface="Times New Roman"/>
                <a:ea typeface="Times New Roman"/>
                <a:cs typeface="Times New Roman"/>
              </a:rPr>
              <a:t>________________</a:t>
            </a:r>
            <a:r>
              <a:rPr lang="ru-RU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?</a:t>
            </a:r>
            <a:r>
              <a:rPr lang="ru-RU" dirty="0">
                <a:solidFill>
                  <a:srgbClr val="4A4A4A"/>
                </a:solidFill>
                <a:latin typeface="Times New Roman"/>
                <a:ea typeface="Times New Roman"/>
                <a:cs typeface="Times New Roman"/>
              </a:rPr>
              <a:t>___________</a:t>
            </a:r>
            <a:r>
              <a:rPr lang="ru-RU" sz="2000" dirty="0">
                <a:latin typeface="Calibri"/>
                <a:ea typeface="Calibri"/>
                <a:cs typeface="Times New Roman"/>
              </a:rPr>
              <a:t/>
            </a:r>
            <a:br>
              <a:rPr lang="ru-RU" sz="2000" dirty="0">
                <a:latin typeface="Calibri"/>
                <a:ea typeface="Calibri"/>
                <a:cs typeface="Times New Roman"/>
              </a:rPr>
            </a:br>
            <a:r>
              <a:rPr lang="ru-RU" dirty="0">
                <a:solidFill>
                  <a:srgbClr val="4A4A4A"/>
                </a:solidFill>
                <a:latin typeface="Times New Roman"/>
                <a:ea typeface="Times New Roman"/>
                <a:cs typeface="Times New Roman"/>
              </a:rPr>
              <a:t>Древние, аборигенные</a:t>
            </a:r>
            <a:r>
              <a:rPr lang="ru-RU" sz="2000" dirty="0">
                <a:latin typeface="Calibri"/>
                <a:ea typeface="Calibri"/>
                <a:cs typeface="Times New Roman"/>
              </a:rPr>
              <a:t/>
            </a:r>
            <a:br>
              <a:rPr lang="ru-RU" sz="2000" dirty="0">
                <a:latin typeface="Calibri"/>
                <a:ea typeface="Calibri"/>
                <a:cs typeface="Times New Roman"/>
              </a:rPr>
            </a:br>
            <a:r>
              <a:rPr lang="ru-RU" dirty="0">
                <a:solidFill>
                  <a:srgbClr val="4A4A4A"/>
                </a:solidFill>
                <a:latin typeface="Times New Roman"/>
                <a:ea typeface="Times New Roman"/>
                <a:cs typeface="Times New Roman"/>
              </a:rPr>
              <a:t>Обозначают, хранят, выделяются</a:t>
            </a:r>
            <a:r>
              <a:rPr lang="ru-RU" sz="2000" dirty="0">
                <a:latin typeface="Calibri"/>
                <a:ea typeface="Calibri"/>
                <a:cs typeface="Times New Roman"/>
              </a:rPr>
              <a:t/>
            </a:r>
            <a:br>
              <a:rPr lang="ru-RU" sz="2000" dirty="0">
                <a:latin typeface="Calibri"/>
                <a:ea typeface="Calibri"/>
                <a:cs typeface="Times New Roman"/>
              </a:rPr>
            </a:br>
            <a:r>
              <a:rPr lang="ru-RU" dirty="0">
                <a:solidFill>
                  <a:srgbClr val="4A4A4A"/>
                </a:solidFill>
                <a:latin typeface="Times New Roman"/>
                <a:ea typeface="Times New Roman"/>
                <a:cs typeface="Times New Roman"/>
              </a:rPr>
              <a:t>Древнеславянская лексика</a:t>
            </a:r>
            <a:r>
              <a:rPr lang="ru-RU" sz="2000" dirty="0">
                <a:latin typeface="Calibri"/>
                <a:ea typeface="Calibri"/>
                <a:cs typeface="Times New Roman"/>
              </a:rPr>
              <a:t/>
            </a:r>
            <a:br>
              <a:rPr lang="ru-RU" sz="2000" dirty="0">
                <a:latin typeface="Calibri"/>
                <a:ea typeface="Calibri"/>
                <a:cs typeface="Times New Roman"/>
              </a:rPr>
            </a:br>
            <a:r>
              <a:rPr lang="ru-RU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Собственно русские</a:t>
            </a:r>
            <a:r>
              <a:rPr lang="ru-RU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dirty="0" smtClean="0">
                <a:solidFill>
                  <a:srgbClr val="4A4A4A"/>
                </a:solidFill>
                <a:latin typeface="Times New Roman"/>
                <a:ea typeface="Times New Roman"/>
                <a:cs typeface="Times New Roman"/>
              </a:rPr>
              <a:t>(</a:t>
            </a:r>
            <a:r>
              <a:rPr lang="ru-RU" i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исконно русские слова</a:t>
            </a:r>
            <a:r>
              <a:rPr lang="ru-RU" dirty="0">
                <a:solidFill>
                  <a:srgbClr val="4A4A4A"/>
                </a:solidFill>
                <a:latin typeface="Times New Roman"/>
                <a:ea typeface="Times New Roman"/>
                <a:cs typeface="Times New Roman"/>
              </a:rPr>
              <a:t>)</a:t>
            </a:r>
            <a:r>
              <a:rPr lang="ru-RU" sz="2000" dirty="0">
                <a:latin typeface="Calibri"/>
                <a:ea typeface="Calibri"/>
                <a:cs typeface="Times New Roman"/>
              </a:rPr>
              <a:t/>
            </a:r>
            <a:br>
              <a:rPr lang="ru-RU" sz="2000" dirty="0">
                <a:latin typeface="Calibri"/>
                <a:ea typeface="Calibri"/>
                <a:cs typeface="Times New Roman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08897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223480"/>
          </a:xfrm>
        </p:spPr>
        <p:txBody>
          <a:bodyPr/>
          <a:lstStyle/>
          <a:p>
            <a:pPr algn="ctr">
              <a:lnSpc>
                <a:spcPct val="150000"/>
              </a:lnSpc>
              <a:spcBef>
                <a:spcPts val="750"/>
              </a:spcBef>
              <a:spcAft>
                <a:spcPts val="750"/>
              </a:spcAft>
            </a:pPr>
            <a:r>
              <a:rPr lang="ru-RU" dirty="0">
                <a:solidFill>
                  <a:srgbClr val="4A4A4A"/>
                </a:solidFill>
                <a:latin typeface="Times New Roman"/>
                <a:ea typeface="Times New Roman"/>
                <a:cs typeface="Times New Roman"/>
              </a:rPr>
              <a:t>______________</a:t>
            </a:r>
            <a:r>
              <a:rPr lang="ru-RU" b="1" dirty="0">
                <a:solidFill>
                  <a:srgbClr val="FFC000"/>
                </a:solidFill>
                <a:latin typeface="Times New Roman"/>
                <a:ea typeface="Times New Roman"/>
                <a:cs typeface="Times New Roman"/>
              </a:rPr>
              <a:t>?</a:t>
            </a:r>
            <a:r>
              <a:rPr lang="ru-RU" dirty="0">
                <a:solidFill>
                  <a:srgbClr val="4A4A4A"/>
                </a:solidFill>
                <a:latin typeface="Times New Roman"/>
                <a:ea typeface="Times New Roman"/>
                <a:cs typeface="Times New Roman"/>
              </a:rPr>
              <a:t>_____________</a:t>
            </a:r>
            <a:r>
              <a:rPr lang="ru-RU" dirty="0">
                <a:latin typeface="Calibri"/>
                <a:ea typeface="Calibri"/>
                <a:cs typeface="Times New Roman"/>
              </a:rPr>
              <a:t/>
            </a:r>
            <a:br>
              <a:rPr lang="ru-RU" dirty="0">
                <a:latin typeface="Calibri"/>
                <a:ea typeface="Calibri"/>
                <a:cs typeface="Times New Roman"/>
              </a:rPr>
            </a:br>
            <a:r>
              <a:rPr lang="ru-RU" dirty="0">
                <a:solidFill>
                  <a:srgbClr val="4A4A4A"/>
                </a:solidFill>
                <a:latin typeface="Times New Roman"/>
                <a:ea typeface="Times New Roman"/>
                <a:cs typeface="Times New Roman"/>
              </a:rPr>
              <a:t>Интересная, фантастическая.</a:t>
            </a:r>
            <a:r>
              <a:rPr lang="ru-RU" dirty="0">
                <a:latin typeface="Calibri"/>
                <a:ea typeface="Calibri"/>
                <a:cs typeface="Times New Roman"/>
              </a:rPr>
              <a:t/>
            </a:r>
            <a:br>
              <a:rPr lang="ru-RU" dirty="0">
                <a:latin typeface="Calibri"/>
                <a:ea typeface="Calibri"/>
                <a:cs typeface="Times New Roman"/>
              </a:rPr>
            </a:br>
            <a:r>
              <a:rPr lang="ru-RU" dirty="0">
                <a:solidFill>
                  <a:srgbClr val="4A4A4A"/>
                </a:solidFill>
                <a:latin typeface="Times New Roman"/>
                <a:ea typeface="Times New Roman"/>
                <a:cs typeface="Times New Roman"/>
              </a:rPr>
              <a:t> Рассказывает, развлекает, воспитывает.</a:t>
            </a:r>
            <a:r>
              <a:rPr lang="ru-RU" dirty="0">
                <a:latin typeface="Calibri"/>
                <a:ea typeface="Calibri"/>
                <a:cs typeface="Times New Roman"/>
              </a:rPr>
              <a:t/>
            </a:r>
            <a:br>
              <a:rPr lang="ru-RU" dirty="0">
                <a:latin typeface="Calibri"/>
                <a:ea typeface="Calibri"/>
                <a:cs typeface="Times New Roman"/>
              </a:rPr>
            </a:br>
            <a:r>
              <a:rPr lang="ru-RU" dirty="0">
                <a:solidFill>
                  <a:srgbClr val="4A4A4A"/>
                </a:solidFill>
                <a:latin typeface="Times New Roman"/>
                <a:ea typeface="Times New Roman"/>
                <a:cs typeface="Times New Roman"/>
              </a:rPr>
              <a:t>Ученье – свет, </a:t>
            </a:r>
            <a:r>
              <a:rPr lang="ru-RU" dirty="0" err="1">
                <a:solidFill>
                  <a:srgbClr val="4A4A4A"/>
                </a:solidFill>
                <a:latin typeface="Times New Roman"/>
                <a:ea typeface="Times New Roman"/>
                <a:cs typeface="Times New Roman"/>
              </a:rPr>
              <a:t>неученье</a:t>
            </a:r>
            <a:r>
              <a:rPr lang="ru-RU" dirty="0">
                <a:solidFill>
                  <a:srgbClr val="4A4A4A"/>
                </a:solidFill>
                <a:latin typeface="Times New Roman"/>
                <a:ea typeface="Times New Roman"/>
                <a:cs typeface="Times New Roman"/>
              </a:rPr>
              <a:t> – тьма.</a:t>
            </a:r>
            <a:r>
              <a:rPr lang="ru-RU" dirty="0">
                <a:latin typeface="Calibri"/>
                <a:ea typeface="Calibri"/>
                <a:cs typeface="Times New Roman"/>
              </a:rPr>
              <a:t/>
            </a:r>
            <a:br>
              <a:rPr lang="ru-RU" dirty="0">
                <a:latin typeface="Calibri"/>
                <a:ea typeface="Calibri"/>
                <a:cs typeface="Times New Roman"/>
              </a:rPr>
            </a:br>
            <a:r>
              <a:rPr lang="ru-RU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Учебник</a:t>
            </a:r>
            <a:r>
              <a:rPr lang="ru-RU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(книга</a:t>
            </a:r>
            <a:r>
              <a:rPr lang="ru-RU" dirty="0">
                <a:solidFill>
                  <a:srgbClr val="4A4A4A"/>
                </a:solidFill>
                <a:latin typeface="Times New Roman"/>
                <a:ea typeface="Times New Roman"/>
                <a:cs typeface="Times New Roman"/>
              </a:rPr>
              <a:t>)</a:t>
            </a:r>
            <a:r>
              <a:rPr lang="ru-RU" dirty="0">
                <a:latin typeface="Calibri"/>
                <a:ea typeface="Calibri"/>
                <a:cs typeface="Times New Roman"/>
              </a:rPr>
              <a:t/>
            </a:r>
            <a:br>
              <a:rPr lang="ru-RU" dirty="0">
                <a:latin typeface="Calibri"/>
                <a:ea typeface="Calibri"/>
                <a:cs typeface="Times New Roman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9726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08912" cy="6087576"/>
          </a:xfrm>
        </p:spPr>
        <p:txBody>
          <a:bodyPr/>
          <a:lstStyle/>
          <a:p>
            <a:pPr algn="ctr"/>
            <a:r>
              <a:rPr lang="ru-RU" sz="2500" dirty="0">
                <a:solidFill>
                  <a:srgbClr val="000000"/>
                </a:solidFill>
                <a:latin typeface="Times New Roman"/>
                <a:ea typeface="Times New Roman"/>
              </a:rPr>
              <a:t>Слово </a:t>
            </a:r>
            <a:r>
              <a:rPr lang="ru-RU" sz="2500" b="1" dirty="0">
                <a:solidFill>
                  <a:srgbClr val="FF0000"/>
                </a:solidFill>
                <a:latin typeface="Times New Roman"/>
                <a:ea typeface="Times New Roman"/>
              </a:rPr>
              <a:t>«</a:t>
            </a:r>
            <a:r>
              <a:rPr lang="ru-RU" sz="2500" b="1" dirty="0" err="1">
                <a:solidFill>
                  <a:srgbClr val="FF0000"/>
                </a:solidFill>
                <a:latin typeface="Times New Roman"/>
                <a:ea typeface="Times New Roman"/>
              </a:rPr>
              <a:t>синквейн</a:t>
            </a:r>
            <a:r>
              <a:rPr lang="ru-RU" sz="2500" b="1" dirty="0">
                <a:solidFill>
                  <a:srgbClr val="FF0000"/>
                </a:solidFill>
                <a:latin typeface="Times New Roman"/>
                <a:ea typeface="Times New Roman"/>
              </a:rPr>
              <a:t>» </a:t>
            </a:r>
            <a:r>
              <a:rPr lang="ru-RU" sz="2500" dirty="0">
                <a:solidFill>
                  <a:srgbClr val="000000"/>
                </a:solidFill>
                <a:latin typeface="Times New Roman"/>
                <a:ea typeface="Times New Roman"/>
              </a:rPr>
              <a:t>происходит от французского слова, которое означает «пять» ( в вольном переводе – «пять вдохновений» или «пять удач»).</a:t>
            </a:r>
            <a:br>
              <a:rPr lang="ru-RU" sz="2500" dirty="0">
                <a:solidFill>
                  <a:srgbClr val="000000"/>
                </a:solidFill>
                <a:latin typeface="Times New Roman"/>
                <a:ea typeface="Times New Roman"/>
              </a:rPr>
            </a:br>
            <a:r>
              <a:rPr lang="ru-RU" sz="2500" dirty="0">
                <a:solidFill>
                  <a:srgbClr val="000000"/>
                </a:solidFill>
                <a:latin typeface="Times New Roman"/>
                <a:ea typeface="Times New Roman"/>
              </a:rPr>
              <a:t/>
            </a:r>
            <a:br>
              <a:rPr lang="ru-RU" sz="2500" dirty="0">
                <a:solidFill>
                  <a:srgbClr val="000000"/>
                </a:solidFill>
                <a:latin typeface="Times New Roman"/>
                <a:ea typeface="Times New Roman"/>
              </a:rPr>
            </a:br>
            <a:r>
              <a:rPr lang="ru-RU" sz="2500" dirty="0">
                <a:solidFill>
                  <a:srgbClr val="FF0000"/>
                </a:solidFill>
                <a:latin typeface="Times New Roman"/>
                <a:ea typeface="Times New Roman"/>
              </a:rPr>
              <a:t>СИНКВЕЙН</a:t>
            </a:r>
            <a:r>
              <a:rPr lang="ru-RU" sz="2500" dirty="0">
                <a:solidFill>
                  <a:srgbClr val="000000"/>
                </a:solidFill>
                <a:latin typeface="Times New Roman"/>
                <a:ea typeface="Times New Roman"/>
              </a:rPr>
              <a:t> –приём технологии развития критического мышления, на стадии рефлексии.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/>
            </a:r>
            <a:b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</a:br>
            <a:r>
              <a:rPr lang="ru-RU" sz="2500" dirty="0">
                <a:solidFill>
                  <a:srgbClr val="FF0000"/>
                </a:solidFill>
                <a:latin typeface="Times New Roman"/>
                <a:ea typeface="Times New Roman"/>
              </a:rPr>
              <a:t>СИНКВЕЙН</a:t>
            </a:r>
            <a:r>
              <a:rPr lang="ru-RU" sz="2500" dirty="0">
                <a:solidFill>
                  <a:srgbClr val="000000"/>
                </a:solidFill>
                <a:latin typeface="Times New Roman"/>
                <a:ea typeface="Times New Roman"/>
              </a:rPr>
              <a:t> – малая стихотворная форма, используемая для фиксации эмоциональных оценок, описания своих текущих впечатлений, ощущений и ассоциаций.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/>
            </a:r>
            <a:b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</a:br>
            <a:r>
              <a:rPr lang="ru-RU" sz="2500" dirty="0">
                <a:solidFill>
                  <a:srgbClr val="FF0000"/>
                </a:solidFill>
                <a:latin typeface="Times New Roman"/>
                <a:ea typeface="Times New Roman"/>
              </a:rPr>
              <a:t>СИНКВЕЙН </a:t>
            </a:r>
            <a:r>
              <a:rPr lang="ru-RU" sz="2500" dirty="0">
                <a:solidFill>
                  <a:srgbClr val="000000"/>
                </a:solidFill>
                <a:latin typeface="Times New Roman"/>
                <a:ea typeface="Times New Roman"/>
              </a:rPr>
              <a:t>– это средство творческого самовыражения.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/>
            </a:r>
            <a:b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29621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943560"/>
          </a:xfrm>
        </p:spPr>
        <p:txBody>
          <a:bodyPr/>
          <a:lstStyle/>
          <a:p>
            <a:pPr algn="ctr">
              <a:spcAft>
                <a:spcPts val="750"/>
              </a:spcAft>
            </a:pPr>
            <a:r>
              <a:rPr lang="ru-RU" sz="2000" b="1" dirty="0">
                <a:solidFill>
                  <a:srgbClr val="FF0000"/>
                </a:solidFill>
                <a:latin typeface="Times New Roman"/>
                <a:ea typeface="Times New Roman"/>
              </a:rPr>
              <a:t>Выводы о </a:t>
            </a:r>
            <a:r>
              <a:rPr lang="ru-RU" sz="2000" b="1" dirty="0" err="1">
                <a:solidFill>
                  <a:srgbClr val="FF0000"/>
                </a:solidFill>
                <a:latin typeface="Times New Roman"/>
                <a:ea typeface="Times New Roman"/>
              </a:rPr>
              <a:t>синквейне</a:t>
            </a: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ru-RU" sz="2000" dirty="0">
                <a:latin typeface="Times New Roman"/>
                <a:ea typeface="Times New Roman"/>
              </a:rPr>
              <a:t/>
            </a:r>
            <a:br>
              <a:rPr lang="ru-RU" sz="2000" dirty="0">
                <a:latin typeface="Times New Roman"/>
                <a:ea typeface="Times New Roman"/>
              </a:rPr>
            </a:br>
            <a:r>
              <a:rPr lang="ru-RU" sz="2400" dirty="0" smtClean="0">
                <a:latin typeface="Times New Roman"/>
                <a:ea typeface="Times New Roman"/>
              </a:rPr>
              <a:t>- </a:t>
            </a:r>
            <a:r>
              <a:rPr lang="ru-RU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Синквейн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учит находить и выделять в большом объеме информации главную мысль.</a:t>
            </a:r>
            <a:r>
              <a:rPr lang="ru-RU" sz="2400" dirty="0">
                <a:latin typeface="Times New Roman"/>
                <a:ea typeface="Times New Roman"/>
              </a:rPr>
              <a:t/>
            </a:r>
            <a:br>
              <a:rPr lang="ru-RU" sz="2400" dirty="0">
                <a:latin typeface="Times New Roman"/>
                <a:ea typeface="Times New Roman"/>
              </a:rPr>
            </a:br>
            <a:r>
              <a:rPr lang="ru-RU" sz="2400" dirty="0" smtClean="0">
                <a:latin typeface="Times New Roman"/>
                <a:ea typeface="Times New Roman"/>
              </a:rPr>
              <a:t>- 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Сочинение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синквейна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– процесс творческий. Это интересное занятие помогает самовыражению детей, через сочинение собственных нерифмованных стихов.</a:t>
            </a:r>
            <a:r>
              <a:rPr lang="ru-RU" sz="2400" dirty="0">
                <a:latin typeface="Times New Roman"/>
                <a:ea typeface="Times New Roman"/>
              </a:rPr>
              <a:t/>
            </a:r>
            <a:br>
              <a:rPr lang="ru-RU" sz="2400" dirty="0">
                <a:latin typeface="Times New Roman"/>
                <a:ea typeface="Times New Roman"/>
              </a:rPr>
            </a:br>
            <a:r>
              <a:rPr lang="ru-RU" sz="2400" dirty="0" smtClean="0">
                <a:latin typeface="Times New Roman"/>
                <a:ea typeface="Times New Roman"/>
              </a:rPr>
              <a:t>- 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Составить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синквейн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получается у всех.</a:t>
            </a:r>
            <a:r>
              <a:rPr lang="ru-RU" sz="2400" dirty="0">
                <a:latin typeface="Times New Roman"/>
                <a:ea typeface="Times New Roman"/>
              </a:rPr>
              <a:t/>
            </a:r>
            <a:br>
              <a:rPr lang="ru-RU" sz="2400" dirty="0">
                <a:latin typeface="Times New Roman"/>
                <a:ea typeface="Times New Roman"/>
              </a:rPr>
            </a:br>
            <a:r>
              <a:rPr lang="ru-RU" sz="2400" dirty="0" smtClean="0">
                <a:latin typeface="Times New Roman"/>
                <a:ea typeface="Times New Roman"/>
              </a:rPr>
              <a:t>- </a:t>
            </a:r>
            <a:r>
              <a:rPr lang="ru-RU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Синквейн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помогает развить речь и мышление.</a:t>
            </a:r>
            <a:r>
              <a:rPr lang="ru-RU" sz="2400" dirty="0">
                <a:latin typeface="Times New Roman"/>
                <a:ea typeface="Times New Roman"/>
              </a:rPr>
              <a:t/>
            </a:r>
            <a:br>
              <a:rPr lang="ru-RU" sz="2400" dirty="0">
                <a:latin typeface="Times New Roman"/>
                <a:ea typeface="Times New Roman"/>
              </a:rPr>
            </a:br>
            <a:r>
              <a:rPr lang="ru-RU" sz="2400" dirty="0" smtClean="0">
                <a:latin typeface="Times New Roman"/>
                <a:ea typeface="Times New Roman"/>
              </a:rPr>
              <a:t>- </a:t>
            </a:r>
            <a:r>
              <a:rPr lang="ru-RU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Синквейн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облегчает процесс усвоения понятий и их содержания.</a:t>
            </a:r>
            <a:r>
              <a:rPr lang="ru-RU" sz="2400" dirty="0">
                <a:latin typeface="Times New Roman"/>
                <a:ea typeface="Times New Roman"/>
              </a:rPr>
              <a:t/>
            </a:r>
            <a:br>
              <a:rPr lang="ru-RU" sz="2400" dirty="0">
                <a:latin typeface="Times New Roman"/>
                <a:ea typeface="Times New Roman"/>
              </a:rPr>
            </a:br>
            <a:r>
              <a:rPr lang="ru-RU" sz="2400" dirty="0" smtClean="0">
                <a:latin typeface="Times New Roman"/>
                <a:ea typeface="Times New Roman"/>
              </a:rPr>
              <a:t>- </a:t>
            </a:r>
            <a:r>
              <a:rPr lang="ru-RU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Синквейн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— это также способ контроля и самоконтроля (дети могут сравнить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синквейны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и оценивать их</a:t>
            </a:r>
            <a:r>
              <a:rPr lang="ru-RU" sz="2400" dirty="0">
                <a:latin typeface="Times New Roman"/>
                <a:ea typeface="Times New Roman"/>
              </a:rPr>
              <a:t/>
            </a:r>
            <a:br>
              <a:rPr lang="ru-RU" sz="2400" dirty="0">
                <a:latin typeface="Times New Roman"/>
                <a:ea typeface="Times New Roman"/>
              </a:rPr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6491078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295488"/>
          </a:xfrm>
        </p:spPr>
        <p:txBody>
          <a:bodyPr/>
          <a:lstStyle/>
          <a:p>
            <a:pPr algn="ctr">
              <a:spcAft>
                <a:spcPts val="750"/>
              </a:spcAft>
            </a:pPr>
            <a:r>
              <a:rPr lang="ru-RU" b="1" dirty="0" err="1">
                <a:solidFill>
                  <a:srgbClr val="FF0000"/>
                </a:solidFill>
                <a:latin typeface="Times New Roman"/>
                <a:ea typeface="Times New Roman"/>
              </a:rPr>
              <a:t>Синквейн</a:t>
            </a:r>
            <a:r>
              <a:rPr lang="ru-RU" b="1" dirty="0">
                <a:solidFill>
                  <a:srgbClr val="FF0000"/>
                </a:solidFill>
                <a:latin typeface="Times New Roman"/>
                <a:ea typeface="Times New Roman"/>
              </a:rPr>
              <a:t>.</a:t>
            </a:r>
            <a:r>
              <a:rPr lang="ru-RU" sz="2000" dirty="0">
                <a:latin typeface="Times New Roman"/>
                <a:ea typeface="Times New Roman"/>
              </a:rPr>
              <a:t/>
            </a:r>
            <a:br>
              <a:rPr lang="ru-RU" sz="2000" dirty="0">
                <a:latin typeface="Times New Roman"/>
                <a:ea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Интересный, познавательный.</a:t>
            </a:r>
            <a:r>
              <a:rPr lang="ru-RU" sz="2000" dirty="0">
                <a:latin typeface="Times New Roman"/>
                <a:ea typeface="Times New Roman"/>
              </a:rPr>
              <a:t/>
            </a:r>
            <a:br>
              <a:rPr lang="ru-RU" sz="2000" dirty="0">
                <a:latin typeface="Times New Roman"/>
                <a:ea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Открывает, обучает, развивает.</a:t>
            </a:r>
            <a:r>
              <a:rPr lang="ru-RU" sz="2000" dirty="0">
                <a:latin typeface="Times New Roman"/>
                <a:ea typeface="Times New Roman"/>
              </a:rPr>
              <a:t/>
            </a:r>
            <a:br>
              <a:rPr lang="ru-RU" sz="2000" dirty="0">
                <a:latin typeface="Times New Roman"/>
                <a:ea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Обучающее стихотворение из 5 строк.</a:t>
            </a:r>
            <a:r>
              <a:rPr lang="ru-RU" sz="2000" b="1" dirty="0">
                <a:solidFill>
                  <a:srgbClr val="FF0000"/>
                </a:solidFill>
                <a:latin typeface="Times New Roman"/>
                <a:ea typeface="Times New Roman"/>
              </a:rPr>
              <a:t/>
            </a:r>
            <a:br>
              <a:rPr lang="ru-RU" sz="2000" b="1" dirty="0">
                <a:solidFill>
                  <a:srgbClr val="FF0000"/>
                </a:solidFill>
                <a:latin typeface="Times New Roman"/>
                <a:ea typeface="Times New Roman"/>
              </a:rPr>
            </a:br>
            <a:r>
              <a:rPr lang="ru-RU" b="1" dirty="0">
                <a:solidFill>
                  <a:srgbClr val="FF0000"/>
                </a:solidFill>
                <a:latin typeface="Times New Roman"/>
                <a:ea typeface="Times New Roman"/>
              </a:rPr>
              <a:t>Пять вдохновений.</a:t>
            </a:r>
            <a:r>
              <a:rPr lang="ru-RU" sz="2000" dirty="0">
                <a:latin typeface="Times New Roman"/>
                <a:ea typeface="Times New Roman"/>
              </a:rPr>
              <a:t/>
            </a:r>
            <a:br>
              <a:rPr lang="ru-RU" sz="2000" dirty="0">
                <a:latin typeface="Times New Roman"/>
                <a:ea typeface="Times New Roman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8385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365760"/>
            <a:ext cx="8352928" cy="6159584"/>
          </a:xfrm>
        </p:spPr>
        <p:txBody>
          <a:bodyPr/>
          <a:lstStyle/>
          <a:p>
            <a:pPr algn="ctr"/>
            <a:r>
              <a:rPr lang="ru-RU" b="1" dirty="0" err="1" smtClean="0">
                <a:solidFill>
                  <a:srgbClr val="FF0000"/>
                </a:solidFill>
                <a:latin typeface="Times New Roman"/>
              </a:rPr>
              <a:t>Синквейн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– эффективный приём интерактивного обучения, объективный способ измерения результатов, сформированных компетенций, который активирует умственную деятельность школьников, через чтение и письмо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.</a:t>
            </a:r>
            <a:br>
              <a:rPr lang="ru-RU" dirty="0" smtClean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/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ru-RU" dirty="0" smtClean="0">
                <a:solidFill>
                  <a:srgbClr val="000000"/>
                </a:solidFill>
                <a:latin typeface="Times New Roman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70466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65760"/>
            <a:ext cx="8352928" cy="6087576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FF0000"/>
                </a:solidFill>
                <a:latin typeface="Times New Roman"/>
              </a:rPr>
              <a:t>Составление </a:t>
            </a:r>
            <a:r>
              <a:rPr lang="ru-RU" b="1" dirty="0" err="1">
                <a:solidFill>
                  <a:srgbClr val="FF0000"/>
                </a:solidFill>
                <a:latin typeface="Times New Roman"/>
              </a:rPr>
              <a:t>Синквейна</a:t>
            </a:r>
            <a:r>
              <a:rPr lang="ru-RU" b="1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— это свободное творчество, которое требует от учащегося найти и выделить в изучаемой теме наиболее существенные элементы, проанализировать их, сделать выводы и коротко сформулировать, основываясь на основных принципах написания стихотворения</a:t>
            </a:r>
            <a:r>
              <a:rPr lang="ru-RU" sz="3600" dirty="0" smtClean="0">
                <a:solidFill>
                  <a:srgbClr val="000000"/>
                </a:solidFill>
                <a:latin typeface="Times New Roman"/>
              </a:rPr>
              <a:t>.</a:t>
            </a:r>
            <a:br>
              <a:rPr lang="ru-RU" sz="3600" dirty="0" smtClean="0">
                <a:solidFill>
                  <a:srgbClr val="000000"/>
                </a:solidFill>
                <a:latin typeface="Times New Roman"/>
              </a:rPr>
            </a:br>
            <a:r>
              <a:rPr lang="ru-RU" sz="3600" dirty="0">
                <a:solidFill>
                  <a:srgbClr val="000000"/>
                </a:solidFill>
                <a:latin typeface="Times New Roman"/>
              </a:rPr>
              <a:t/>
            </a:r>
            <a:br>
              <a:rPr lang="ru-RU" sz="3600" dirty="0">
                <a:solidFill>
                  <a:srgbClr val="000000"/>
                </a:solidFill>
                <a:latin typeface="Times New Roman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0994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65760"/>
            <a:ext cx="8208912" cy="6015568"/>
          </a:xfrm>
        </p:spPr>
        <p:txBody>
          <a:bodyPr/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Актуальность использования 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Синквейна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Во-первых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это приём – открывает творческие интеллектуальные и речевые возможности;</a:t>
            </a:r>
            <a:b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Во-вторых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гармонично вписывается в работу по развитию лексико-грамматической стороны речи, способствует обогащению и актуализации словаря;</a:t>
            </a:r>
            <a:b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В-третьих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является грамматическим инструментом, даёт возможность учителю оценить уровень усвоения учащимися пройденного материала;</a:t>
            </a:r>
            <a:b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В-четвёртых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носит характер комплексного воздействия, не только развивает речь, но способствует развитию памяти, внимания, мышления;</a:t>
            </a:r>
            <a:b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В-пятых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используется для закрепления изученной темы;</a:t>
            </a:r>
            <a:b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В-шестых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имеет игровую направленность</a:t>
            </a: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Достоинство 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Синквейна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простота. </a:t>
            </a:r>
            <a:b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Его составить могут все</a:t>
            </a: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>
                <a:solidFill>
                  <a:srgbClr val="FF0000"/>
                </a:solidFill>
              </a:rPr>
              <a:t/>
            </a:r>
            <a:br>
              <a:rPr lang="ru-RU" sz="2400" dirty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10668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исунок 6"/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Аделаида </a:t>
            </a:r>
            <a:r>
              <a:rPr lang="ru-RU" dirty="0" err="1" smtClean="0"/>
              <a:t>Крэпси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2530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340768"/>
            <a:ext cx="3810000" cy="505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44966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65760"/>
            <a:ext cx="8424936" cy="6231592"/>
          </a:xfrm>
        </p:spPr>
        <p:txBody>
          <a:bodyPr/>
          <a:lstStyle/>
          <a:p>
            <a:r>
              <a:rPr lang="ru-RU" sz="18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Правила построения </a:t>
            </a:r>
            <a:r>
              <a:rPr lang="ru-RU" sz="1800" b="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синквейна</a:t>
            </a:r>
            <a:r>
              <a:rPr lang="ru-RU" sz="1800" dirty="0">
                <a:solidFill>
                  <a:srgbClr val="000000"/>
                </a:solidFill>
                <a:ea typeface="Calibri"/>
                <a:cs typeface="Times New Roman"/>
              </a:rPr>
              <a:t/>
            </a:r>
            <a:br>
              <a:rPr lang="ru-RU" sz="1800" dirty="0">
                <a:solidFill>
                  <a:srgbClr val="000000"/>
                </a:solidFill>
                <a:ea typeface="Calibri"/>
                <a:cs typeface="Times New Roman"/>
              </a:rPr>
            </a:br>
            <a:r>
              <a:rPr lang="ru-RU" sz="1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Первая строчка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 стихотворения — это его тема. Представлена она всего одним словом и обязательно существительным.</a:t>
            </a:r>
            <a:r>
              <a:rPr lang="ru-RU" sz="1800" dirty="0">
                <a:solidFill>
                  <a:srgbClr val="000000"/>
                </a:solidFill>
                <a:ea typeface="Calibri"/>
                <a:cs typeface="Times New Roman"/>
              </a:rPr>
              <a:t/>
            </a:r>
            <a:br>
              <a:rPr lang="ru-RU" sz="1800" dirty="0">
                <a:solidFill>
                  <a:srgbClr val="000000"/>
                </a:solidFill>
                <a:ea typeface="Calibri"/>
                <a:cs typeface="Times New Roman"/>
              </a:rPr>
            </a:br>
            <a:r>
              <a:rPr lang="ru-RU" sz="1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Вторая строка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 состоит из двух слов, раскрывающих основную тему, описывающих ее. Это должны быть прилагательные. Допускается использование причастий.</a:t>
            </a:r>
            <a:r>
              <a:rPr lang="ru-RU" sz="1800" dirty="0">
                <a:solidFill>
                  <a:srgbClr val="000000"/>
                </a:solidFill>
                <a:ea typeface="Calibri"/>
                <a:cs typeface="Times New Roman"/>
              </a:rPr>
              <a:t/>
            </a:r>
            <a:br>
              <a:rPr lang="ru-RU" sz="1800" dirty="0">
                <a:solidFill>
                  <a:srgbClr val="000000"/>
                </a:solidFill>
                <a:ea typeface="Calibri"/>
                <a:cs typeface="Times New Roman"/>
              </a:rPr>
            </a:b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 </a:t>
            </a:r>
            <a:r>
              <a:rPr lang="ru-RU" sz="1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третьей строчке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посредством использования глаголов или деепричастий, описываются действия, относящиеся к слову, являющемуся темой </a:t>
            </a:r>
            <a:r>
              <a:rPr lang="ru-RU" sz="18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синквейна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. В третьей строке три слова.</a:t>
            </a:r>
            <a:r>
              <a:rPr lang="ru-RU" sz="1800" dirty="0">
                <a:solidFill>
                  <a:srgbClr val="000000"/>
                </a:solidFill>
                <a:ea typeface="Calibri"/>
                <a:cs typeface="Times New Roman"/>
              </a:rPr>
              <a:t/>
            </a:r>
            <a:br>
              <a:rPr lang="ru-RU" sz="1800" dirty="0">
                <a:solidFill>
                  <a:srgbClr val="000000"/>
                </a:solidFill>
                <a:ea typeface="Calibri"/>
                <a:cs typeface="Times New Roman"/>
              </a:rPr>
            </a:br>
            <a:r>
              <a:rPr lang="ru-RU" sz="1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Четвертая строка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 — это уже не набор слов, а целая фраза, при помощи которой составляющий высказывает свое отношение к теме. В данном случае это может быть как предложение, составленное учеником самостоятельно, так и крылатое выражение, пословица, поговорка, цитата, афоризм, обязательно в контексте раскрываемой темы.</a:t>
            </a:r>
            <a:r>
              <a:rPr lang="ru-RU" sz="1800" dirty="0">
                <a:solidFill>
                  <a:srgbClr val="000000"/>
                </a:solidFill>
                <a:ea typeface="Calibri"/>
                <a:cs typeface="Times New Roman"/>
              </a:rPr>
              <a:t/>
            </a:r>
            <a:br>
              <a:rPr lang="ru-RU" sz="1800" dirty="0">
                <a:solidFill>
                  <a:srgbClr val="000000"/>
                </a:solidFill>
                <a:ea typeface="Calibri"/>
                <a:cs typeface="Times New Roman"/>
              </a:rPr>
            </a:br>
            <a:r>
              <a:rPr lang="ru-RU" sz="1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Пятая строчка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 — всего одно слово, которое представляет собой некий итог, резюме. Чаще всего это просто синоним к теме стихотворения.</a:t>
            </a:r>
            <a:r>
              <a:rPr lang="ru-RU" sz="1800" u="sng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одно слово,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 обычно существительное, через которое человек выражает свои чувства, ассоциации, связанные с данным понятием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63513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4863440"/>
          </a:xfrm>
        </p:spPr>
        <p:txBody>
          <a:bodyPr/>
          <a:lstStyle/>
          <a:p>
            <a:pPr algn="ctr"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1.</a:t>
            </a:r>
            <a:r>
              <a:rPr lang="ru-RU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Ученик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(</a:t>
            </a:r>
            <a:r>
              <a:rPr lang="ru-RU" i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сущ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)</a:t>
            </a:r>
            <a:r>
              <a:rPr lang="ru-RU" dirty="0">
                <a:latin typeface="Times New Roman"/>
                <a:ea typeface="Times New Roman"/>
              </a:rPr>
              <a:t/>
            </a:r>
            <a:br>
              <a:rPr lang="ru-RU" dirty="0">
                <a:latin typeface="Times New Roman"/>
                <a:ea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2.Ищущий, любознательный (</a:t>
            </a:r>
            <a:r>
              <a:rPr lang="ru-RU" b="1" i="1" dirty="0">
                <a:solidFill>
                  <a:srgbClr val="000000"/>
                </a:solidFill>
                <a:latin typeface="Times New Roman"/>
                <a:ea typeface="Times New Roman"/>
              </a:rPr>
              <a:t>2 </a:t>
            </a:r>
            <a:r>
              <a:rPr lang="ru-RU" b="1" i="1" dirty="0" err="1">
                <a:solidFill>
                  <a:srgbClr val="000000"/>
                </a:solidFill>
                <a:latin typeface="Times New Roman"/>
                <a:ea typeface="Times New Roman"/>
              </a:rPr>
              <a:t>прилаг</a:t>
            </a:r>
            <a:r>
              <a:rPr lang="ru-RU" b="1" i="1" dirty="0">
                <a:solidFill>
                  <a:srgbClr val="000000"/>
                </a:solidFill>
                <a:latin typeface="Times New Roman"/>
                <a:ea typeface="Times New Roman"/>
              </a:rPr>
              <a:t>)</a:t>
            </a:r>
            <a:r>
              <a:rPr lang="ru-RU" dirty="0">
                <a:latin typeface="Times New Roman"/>
                <a:ea typeface="Times New Roman"/>
              </a:rPr>
              <a:t/>
            </a:r>
            <a:br>
              <a:rPr lang="ru-RU" dirty="0">
                <a:latin typeface="Times New Roman"/>
                <a:ea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3.Читает, пишет, старается.(</a:t>
            </a:r>
            <a:r>
              <a:rPr lang="ru-RU" b="1" i="1" dirty="0">
                <a:solidFill>
                  <a:srgbClr val="000000"/>
                </a:solidFill>
                <a:latin typeface="Times New Roman"/>
                <a:ea typeface="Times New Roman"/>
              </a:rPr>
              <a:t>3 глагола)</a:t>
            </a:r>
            <a:r>
              <a:rPr lang="ru-RU" dirty="0">
                <a:latin typeface="Times New Roman"/>
                <a:ea typeface="Times New Roman"/>
              </a:rPr>
              <a:t/>
            </a:r>
            <a:br>
              <a:rPr lang="ru-RU" dirty="0">
                <a:latin typeface="Times New Roman"/>
                <a:ea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4.Как интересно ему в школе!(</a:t>
            </a:r>
            <a:r>
              <a:rPr lang="ru-RU" b="1" i="1" dirty="0">
                <a:solidFill>
                  <a:srgbClr val="000000"/>
                </a:solidFill>
                <a:latin typeface="Times New Roman"/>
                <a:ea typeface="Times New Roman"/>
              </a:rPr>
              <a:t>фраза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)</a:t>
            </a:r>
            <a:r>
              <a:rPr lang="ru-RU" dirty="0">
                <a:latin typeface="Times New Roman"/>
                <a:ea typeface="Times New Roman"/>
              </a:rPr>
              <a:t/>
            </a:r>
            <a:br>
              <a:rPr lang="ru-RU" dirty="0">
                <a:latin typeface="Times New Roman"/>
                <a:ea typeface="Times New Roman"/>
              </a:rPr>
            </a:b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5.</a:t>
            </a:r>
            <a:r>
              <a:rPr lang="ru-RU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Будущее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(</a:t>
            </a:r>
            <a:r>
              <a:rPr lang="ru-RU" b="1" i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слово</a:t>
            </a:r>
            <a:r>
              <a:rPr lang="ru-RU" b="1" i="1" dirty="0">
                <a:solidFill>
                  <a:srgbClr val="000000"/>
                </a:solidFill>
                <a:latin typeface="Times New Roman"/>
                <a:ea typeface="Times New Roman"/>
              </a:rPr>
              <a:t>, расширяющее смысл темы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) </a:t>
            </a:r>
            <a:r>
              <a:rPr lang="ru-RU" dirty="0">
                <a:latin typeface="Times New Roman"/>
                <a:ea typeface="Times New Roman"/>
              </a:rPr>
              <a:t/>
            </a:r>
            <a:br>
              <a:rPr lang="ru-RU" dirty="0">
                <a:latin typeface="Times New Roman"/>
                <a:ea typeface="Times New Roman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87064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007456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1.Числительное</a:t>
            </a:r>
            <a:r>
              <a:rPr lang="ru-RU" b="1" dirty="0">
                <a:solidFill>
                  <a:srgbClr val="000000"/>
                </a:solidFill>
                <a:latin typeface="Times New Roman"/>
                <a:ea typeface="Times New Roman"/>
              </a:rPr>
              <a:t/>
            </a:r>
            <a:br>
              <a:rPr lang="ru-RU" b="1" dirty="0">
                <a:solidFill>
                  <a:srgbClr val="000000"/>
                </a:solidFill>
                <a:latin typeface="Times New Roman"/>
                <a:ea typeface="Times New Roman"/>
              </a:rPr>
            </a:b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2.Количественное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, порядковое</a:t>
            </a:r>
            <a:b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</a:b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3.Обозначает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, считает, 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называет</a:t>
            </a:r>
            <a:b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</a:b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4.Единый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член предложения</a:t>
            </a:r>
            <a:b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</a:b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5. </a:t>
            </a:r>
            <a:r>
              <a:rPr lang="ru-RU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Часть </a:t>
            </a:r>
            <a:r>
              <a:rPr lang="ru-RU" b="1" dirty="0">
                <a:solidFill>
                  <a:srgbClr val="FF0000"/>
                </a:solidFill>
                <a:latin typeface="Times New Roman"/>
                <a:ea typeface="Times New Roman"/>
              </a:rPr>
              <a:t>речи</a:t>
            </a:r>
            <a:br>
              <a:rPr lang="ru-RU" b="1" dirty="0">
                <a:solidFill>
                  <a:srgbClr val="FF0000"/>
                </a:solidFill>
                <a:latin typeface="Times New Roman"/>
                <a:ea typeface="Times New Roman"/>
              </a:rPr>
            </a:b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76319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373</TotalTime>
  <Words>141</Words>
  <Application>Microsoft Office PowerPoint</Application>
  <PresentationFormat>Экран (4:3)</PresentationFormat>
  <Paragraphs>21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Углы</vt:lpstr>
      <vt:lpstr>Использование приёма технологии синквейна как инновационного метода на уроках русского языка и литературы</vt:lpstr>
      <vt:lpstr>Слово «синквейн» происходит от французского слова, которое означает «пять» ( в вольном переводе – «пять вдохновений» или «пять удач»).  СИНКВЕЙН –приём технологии развития критического мышления, на стадии рефлексии. СИНКВЕЙН – малая стихотворная форма, используемая для фиксации эмоциональных оценок, описания своих текущих впечатлений, ощущений и ассоциаций. СИНКВЕЙН – это средство творческого самовыражения. </vt:lpstr>
      <vt:lpstr>Синквейн – эффективный приём интерактивного обучения, объективный способ измерения результатов, сформированных компетенций, который активирует умственную деятельность школьников, через чтение и письмо.   </vt:lpstr>
      <vt:lpstr>Составление Синквейна — это свободное творчество, которое требует от учащегося найти и выделить в изучаемой теме наиболее существенные элементы, проанализировать их, сделать выводы и коротко сформулировать, основываясь на основных принципах написания стихотворения.  </vt:lpstr>
      <vt:lpstr>Актуальность использования Синквейна: 1. Во-первых, это приём – открывает творческие интеллектуальные и речевые возможности; 2. Во-вторых, гармонично вписывается в работу по развитию лексико-грамматической стороны речи, способствует обогащению и актуализации словаря; 3. В-третьих, является грамматическим инструментом, даёт возможность учителю оценить уровень усвоения учащимися пройденного материала; 4. В-четвёртых, носит характер комплексного воздействия, не только развивает речь, но способствует развитию памяти, внимания, мышления; 5. В-пятых, используется для закрепления изученной темы; 6. В-шестых, имеет игровую направленность.  Достоинство Синквейна – простота.  Его составить могут все. </vt:lpstr>
      <vt:lpstr>Аделаида Крэпси</vt:lpstr>
      <vt:lpstr>Правила построения синквейна Первая строчка стихотворения — это его тема. Представлена она всего одним словом и обязательно существительным. Вторая строка состоит из двух слов, раскрывающих основную тему, описывающих ее. Это должны быть прилагательные. Допускается использование причастий. В третьей строчке, посредством использования глаголов или деепричастий, описываются действия, относящиеся к слову, являющемуся темой синквейна. В третьей строке три слова. Четвертая строка — это уже не набор слов, а целая фраза, при помощи которой составляющий высказывает свое отношение к теме. В данном случае это может быть как предложение, составленное учеником самостоятельно, так и крылатое выражение, пословица, поговорка, цитата, афоризм, обязательно в контексте раскрываемой темы. Пятая строчка — всего одно слово, которое представляет собой некий итог, резюме. Чаще всего это просто синоним к теме стихотворения. одно слово, обычно существительное, через которое человек выражает свои чувства, ассоциации, связанные с данным понятием </vt:lpstr>
      <vt:lpstr>1.Ученик(сущ) 2.Ищущий, любознательный (2 прилаг) 3.Читает, пишет, старается.(3 глагола) 4.Как интересно ему в школе!(фраза) 5.Будущее(слово, расширяющее смысл темы)  </vt:lpstr>
      <vt:lpstr>1.Числительное 2.Количественное, порядковое 3.Обозначает, считает, называет 4.Единый член предложения 5. Часть речи </vt:lpstr>
      <vt:lpstr>Школа Любимая, родная Учимся, радуемся, дружим В школе мы учимся Второй дом. </vt:lpstr>
      <vt:lpstr>цель использования синквейнКА на уроке 1.Умение написать это короткое литературное произведение развивает речь детей, обогащает словарный запас. 2.Составление синквейна требует от ученика умения находить в учебном материале наиболее важные элементы, делать выводы и выражать всё это в кратких заключениях, то есть подготавливает их к краткому пересказу. 3. Автор синквейна должен обладать глубоким знанием темы, иметь по ней собственное мнение и высказать его по определённым правилам, таким образом учит формулировать идею(ключевую фразу). 4. Позволяет почувствовать себя хоть на мгновение творцом. 5. Получается у всех. </vt:lpstr>
      <vt:lpstr>Работа с синквейном может быть различной: ·       Это составление нового синквейна. ·       Составление краткого рассказа по готовому синквейну с использованием слов и фраз, входящих в состав синквейна. ·       Коррекция и совершенствование готового синквейна. ·       Анализ неполного синквейна без указания темы и определение названия темы этого синквейна.</vt:lpstr>
      <vt:lpstr>Пётр 1 Целеустремлённый, прогрессивный Преобразовывал, укреплял, развивал Основал морской флот Российский император </vt:lpstr>
      <vt:lpstr>В 6–7 классах ученики могут работать с неполным синквейном для определения отсутствующей части  _______?_______ Глупый,  несчастный. Подчиняется,  бездельничает,  предает. “Не хочу учиться – хочу жениться!” Недоросль. </vt:lpstr>
      <vt:lpstr>______?_____ Лексические, контекстуальные Обогащают, учат, помогают Они делают нашу речь красивой Лексика</vt:lpstr>
      <vt:lpstr>______________?_________ переходный, возвратный объединяет, выступает, употребляется обозначает действие или состояние что делать?</vt:lpstr>
      <vt:lpstr>___________?_________ неизменяемое, самостоятельное принадлежит, обозначает, примыкает соединяет в себе признаки глагола и наречия форма глагола </vt:lpstr>
      <vt:lpstr>________________?___________ Древние, аборигенные Обозначают, хранят, выделяются Древнеславянская лексика Собственно русские  (исконно русские слова) </vt:lpstr>
      <vt:lpstr>______________?_____________ Интересная, фантастическая.  Рассказывает, развлекает, воспитывает. Ученье – свет, неученье – тьма. Учебник (книга) </vt:lpstr>
      <vt:lpstr>Выводы о синквейне. - Синквейн учит находить и выделять в большом объеме информации главную мысль. - Сочинение синквейна – процесс творческий. Это интересное занятие помогает самовыражению детей, через сочинение собственных нерифмованных стихов. - Составить синквейн получается у всех. - Синквейн помогает развить речь и мышление. - Синквейн облегчает процесс усвоения понятий и их содержания. - Синквейн — это также способ контроля и самоконтроля (дети могут сравнить синквейны и оценивать их </vt:lpstr>
      <vt:lpstr>Синквейн. Интересный, познавательный. Открывает, обучает, развивает. Обучающее стихотворение из 5 строк. Пять вдохновений.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22</cp:revision>
  <dcterms:created xsi:type="dcterms:W3CDTF">2025-02-13T18:53:29Z</dcterms:created>
  <dcterms:modified xsi:type="dcterms:W3CDTF">2026-02-01T15:28:22Z</dcterms:modified>
</cp:coreProperties>
</file>